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89" r:id="rId3"/>
    <p:sldId id="272" r:id="rId4"/>
    <p:sldId id="273" r:id="rId5"/>
    <p:sldId id="274" r:id="rId6"/>
    <p:sldId id="275" r:id="rId7"/>
    <p:sldId id="277" r:id="rId8"/>
    <p:sldId id="280" r:id="rId9"/>
    <p:sldId id="279" r:id="rId10"/>
    <p:sldId id="285" r:id="rId11"/>
    <p:sldId id="278" r:id="rId12"/>
    <p:sldId id="276" r:id="rId13"/>
    <p:sldId id="283" r:id="rId14"/>
    <p:sldId id="281" r:id="rId15"/>
    <p:sldId id="282" r:id="rId16"/>
    <p:sldId id="286" r:id="rId17"/>
    <p:sldId id="287" r:id="rId18"/>
    <p:sldId id="288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785B4-E8B3-18F3-4EBC-DAFDEC480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450708-84C1-8C54-5F91-FFB2ECF20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B3D89-A702-B405-6B9A-55CB60B13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555ED-6FAA-E47A-1406-9E76E751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06986-F220-EB15-92D3-A77691C5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600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41B7E-7EFF-91F5-78F8-AC9C3BC14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9C650-E9BE-620E-DDAE-BD3D567B4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67349-CB90-297C-4514-44ED8AE80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9C879-C84E-CE4D-25C3-3C47FB60A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3559A-A213-EBB8-84A9-83CFC1811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9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325D46-18AC-E38C-F053-2935B8D5E4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E9CAE0-4C4E-6865-BBFF-EA2BCB77A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CCA05-1B7A-4064-CFD6-3216CD7FC8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1795C-7345-F7D4-0F85-9C2234FEE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A48EC-6819-50CC-31D7-C348D6E70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113F-4F74-244C-1616-FE22DA56E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CB8FF-00E4-3EC1-0DAE-DA43EE0E2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D4CB-AD73-F281-C9C2-DD441DAC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8AC083-1A4D-70D7-4D59-146FEA20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2BC48-46E7-156F-2A2C-CFF12AD53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94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075F2-3884-31D7-2663-E33E02737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27AC8E-1982-5F00-C873-BE2B4C70F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23A3E-20B4-2BFA-AFE2-BA212163C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D38CD-538C-F134-15C6-F556258C3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03236-A760-EF96-53E7-DCD07C6C9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B79EE-1C58-49E3-981E-B9C7A3068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849E2-69E7-3D11-9240-CBE83CBF65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01C5A-74DC-EF22-6409-C4F1C2A28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F29252-C2B8-E5F9-9140-CFC605FA4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25F6BF-7378-9485-2F3F-11750CC59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48A60-D1BA-53BF-C442-7281361D2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33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230E4-9FB9-3BBE-FC86-061D6E908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82FC1-5346-EE25-1C0F-BF85EA1D5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730BF-436C-2920-7D30-00AD31B9E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E8B9BF-A519-0267-0151-A06E2DB53E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DA148D-0C9D-1DB9-38F4-6202AAD869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27B8F3-FFE5-5860-7D6D-2A35AE5B0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254608-9EAC-61C6-F7EC-44FCBC269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D099A2-9140-173E-5832-B1BFD65A9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68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695EA-BF13-15F3-9EB1-0BBF5D278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BDECD7-B219-01EA-E62F-D76077668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302D7F-6A24-FF3F-6C99-A3104B46E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3A89DB-6565-8514-C847-B61D255C0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7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93A255-E257-2CC3-0DD8-E2B401A0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CAFB8C-A115-B46D-12EF-9D5CFD819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C1D99-B1E6-523D-CF48-16A822588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67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1F57-6A66-A3EE-EEBA-C06E07498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D0728-5258-0612-CBAA-B1D0F970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C27855-D296-5A40-6E79-B2516C20A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86896-D0C9-84CF-23A4-DB6618436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8E689-AA05-DB40-B87F-6081D4C70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6C02B-3B66-896F-3AF9-BFB8A985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45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374C0-E36D-67CB-CA27-46FF0D8E1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0A2A5A-AFAB-7C14-859B-865B90858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834C3C-642A-C825-8FD8-C9A9331BC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E1F4E-7804-0646-20B3-7D8CA32C5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DFCC72-BF9F-508B-4882-22C2CD505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BB856-F1C7-081E-A4A7-A736EF072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1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390CDC-91DE-DB2C-4BB2-687A6DEAE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CF3FD-5D0E-CCAD-CC7B-073514D56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33755-D7D9-0F68-93C8-A1A86E0819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6F7F5-8EAD-4B22-87F4-B6B52FA0AD4E}" type="datetimeFigureOut">
              <a:rPr lang="en-US" smtClean="0"/>
              <a:t>16/03/2024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BE71A-C926-CC69-CC6A-F1D0514D0C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3E0E0F-26B2-FC62-D976-F48440C9C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BB8CB-AFC0-4198-992A-549D316D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910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venpep.com/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68826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DEEPFAKE DETECTION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2245744" y="6206034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0" y="5980210"/>
            <a:ext cx="721744" cy="699318"/>
          </a:xfrm>
          <a:prstGeom prst="rect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1C5573-0CF4-8F95-776E-00BB72BAE83F}"/>
              </a:ext>
            </a:extLst>
          </p:cNvPr>
          <p:cNvSpPr txBox="1"/>
          <p:nvPr/>
        </p:nvSpPr>
        <p:spPr>
          <a:xfrm>
            <a:off x="1032206" y="2088064"/>
            <a:ext cx="10127588" cy="221599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: RAJIVMENAN A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ROLL NO: 222DA012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 : DEEPFAKE DETECTION USING DEEP LEARNING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 : Mrs. S. SHENBAHA., M.Sc.,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M.Tech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(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Ph.D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).,</a:t>
            </a:r>
          </a:p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: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M.Sc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COMPUTER SCIENCE WITH DATA ANALYTICS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616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22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Deep Fakes Are Created ?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1068297" y="6229066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33819" y="6005602"/>
            <a:ext cx="721744" cy="699318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F6CF219-F6FE-AE18-C16F-1D15462B37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45" y="1766170"/>
            <a:ext cx="7404905" cy="36359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384AD3-2188-1EEA-842D-0EAEFCB49E6C}"/>
              </a:ext>
            </a:extLst>
          </p:cNvPr>
          <p:cNvSpPr txBox="1"/>
          <p:nvPr/>
        </p:nvSpPr>
        <p:spPr>
          <a:xfrm>
            <a:off x="7822505" y="2274838"/>
            <a:ext cx="593107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for deep fake creation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Faceswap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Faceit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DeepFaceLab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DeepfakeCapsuleGAN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resolution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facemasked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9166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40833" y="0"/>
            <a:ext cx="12277896" cy="123136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798218" y="6278664"/>
            <a:ext cx="3224054" cy="579336"/>
            <a:chOff x="1706707" y="3068920"/>
            <a:chExt cx="4158256" cy="1774961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1706707" y="3929482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0250" y="6294552"/>
            <a:ext cx="721744" cy="620278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DFAFF6-0A60-F066-FD9E-014CB8E740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996" y="1239288"/>
            <a:ext cx="9172074" cy="5610790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4D6058A-2757-E946-4882-A487EA4521BA}"/>
              </a:ext>
            </a:extLst>
          </p:cNvPr>
          <p:cNvSpPr/>
          <p:nvPr/>
        </p:nvSpPr>
        <p:spPr>
          <a:xfrm>
            <a:off x="0" y="1231366"/>
            <a:ext cx="3037750" cy="5683464"/>
          </a:xfrm>
          <a:prstGeom prst="roundRect">
            <a:avLst>
              <a:gd name="adj" fmla="val 1355"/>
            </a:avLst>
          </a:prstGeom>
          <a:gradFill flip="none" rotWithShape="1">
            <a:gsLst>
              <a:gs pos="0">
                <a:srgbClr val="71358B">
                  <a:alpha val="85000"/>
                </a:srgbClr>
              </a:gs>
              <a:gs pos="100000">
                <a:srgbClr val="552968">
                  <a:alpha val="85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4058792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153" y="0"/>
            <a:ext cx="12192000" cy="116767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DEEPFAKE DETECTION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9701113" y="642789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7" y="3068920"/>
              <a:ext cx="2201647" cy="242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8979369" y="6078232"/>
            <a:ext cx="721744" cy="699318"/>
          </a:xfrm>
          <a:prstGeom prst="rect">
            <a:avLst/>
          </a:prstGeom>
          <a:noFill/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6E73E66-6D1C-4F3C-6194-0DAE65E7E6A2}"/>
              </a:ext>
            </a:extLst>
          </p:cNvPr>
          <p:cNvSpPr/>
          <p:nvPr/>
        </p:nvSpPr>
        <p:spPr>
          <a:xfrm>
            <a:off x="0" y="1167673"/>
            <a:ext cx="3027500" cy="5627931"/>
          </a:xfrm>
          <a:prstGeom prst="roundRect">
            <a:avLst>
              <a:gd name="adj" fmla="val 1355"/>
            </a:avLst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Data-set</a:t>
            </a: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EC5A6B-0366-2D1D-47E7-1193D8E300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106" y="1217503"/>
            <a:ext cx="8078418" cy="482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964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1"/>
            <a:ext cx="12192000" cy="96299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pic>
        <p:nvPicPr>
          <p:cNvPr id="3" name="Audio 3">
            <a:hlinkClick r:id="" action="ppaction://media"/>
            <a:extLst>
              <a:ext uri="{FF2B5EF4-FFF2-40B4-BE49-F238E27FC236}">
                <a16:creationId xmlns:a16="http://schemas.microsoft.com/office/drawing/2014/main" id="{EB2324EE-04FB-98BD-3754-EAAF1A78FD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25372" y="6589557"/>
            <a:ext cx="406400" cy="3377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390F183-1A17-622E-3CC1-D8E6C64A77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726" y="1158955"/>
            <a:ext cx="5161073" cy="569904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B7B4AF6-E793-E0DF-AB35-10790A11EFA0}"/>
              </a:ext>
            </a:extLst>
          </p:cNvPr>
          <p:cNvSpPr/>
          <p:nvPr/>
        </p:nvSpPr>
        <p:spPr>
          <a:xfrm>
            <a:off x="96420" y="1073426"/>
            <a:ext cx="2447787" cy="4764432"/>
          </a:xfrm>
          <a:prstGeom prst="roundRect">
            <a:avLst>
              <a:gd name="adj" fmla="val 1355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Pre-processing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AEF74F1-1DD7-E93D-1C14-D47160893B8E}"/>
              </a:ext>
            </a:extLst>
          </p:cNvPr>
          <p:cNvGrpSpPr/>
          <p:nvPr/>
        </p:nvGrpSpPr>
        <p:grpSpPr>
          <a:xfrm rot="16200000">
            <a:off x="1241875" y="3065583"/>
            <a:ext cx="5195218" cy="1836934"/>
            <a:chOff x="459141" y="1364776"/>
            <a:chExt cx="11272294" cy="3312126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10C6B1C-371C-620F-3977-CBB209348C84}"/>
                </a:ext>
              </a:extLst>
            </p:cNvPr>
            <p:cNvSpPr/>
            <p:nvPr/>
          </p:nvSpPr>
          <p:spPr>
            <a:xfrm>
              <a:off x="562907" y="1364776"/>
              <a:ext cx="11066186" cy="2578837"/>
            </a:xfrm>
            <a:custGeom>
              <a:avLst/>
              <a:gdLst>
                <a:gd name="connsiteX0" fmla="*/ 1116000 w 9577855"/>
                <a:gd name="connsiteY0" fmla="*/ 0 h 2232000"/>
                <a:gd name="connsiteX1" fmla="*/ 1116000 w 9577855"/>
                <a:gd name="connsiteY1" fmla="*/ 395979 h 2232000"/>
                <a:gd name="connsiteX2" fmla="*/ 395978 w 9577855"/>
                <a:gd name="connsiteY2" fmla="*/ 1116000 h 2232000"/>
                <a:gd name="connsiteX3" fmla="*/ 1116000 w 9577855"/>
                <a:gd name="connsiteY3" fmla="*/ 1836021 h 2232000"/>
                <a:gd name="connsiteX4" fmla="*/ 1821392 w 9577855"/>
                <a:gd name="connsiteY4" fmla="*/ 1261110 h 2232000"/>
                <a:gd name="connsiteX5" fmla="*/ 1835903 w 9577855"/>
                <a:gd name="connsiteY5" fmla="*/ 1117164 h 2232000"/>
                <a:gd name="connsiteX6" fmla="*/ 1834504 w 9577855"/>
                <a:gd name="connsiteY6" fmla="*/ 1117164 h 2232000"/>
                <a:gd name="connsiteX7" fmla="*/ 1834445 w 9577855"/>
                <a:gd name="connsiteY7" fmla="*/ 1116000 h 2232000"/>
                <a:gd name="connsiteX8" fmla="*/ 2950445 w 9577855"/>
                <a:gd name="connsiteY8" fmla="*/ 0 h 2232000"/>
                <a:gd name="connsiteX9" fmla="*/ 4066445 w 9577855"/>
                <a:gd name="connsiteY9" fmla="*/ 1116000 h 2232000"/>
                <a:gd name="connsiteX10" fmla="*/ 4068906 w 9577855"/>
                <a:gd name="connsiteY10" fmla="*/ 1116000 h 2232000"/>
                <a:gd name="connsiteX11" fmla="*/ 4788927 w 9577855"/>
                <a:gd name="connsiteY11" fmla="*/ 1836021 h 2232000"/>
                <a:gd name="connsiteX12" fmla="*/ 5508948 w 9577855"/>
                <a:gd name="connsiteY12" fmla="*/ 1116000 h 2232000"/>
                <a:gd name="connsiteX13" fmla="*/ 5510178 w 9577855"/>
                <a:gd name="connsiteY13" fmla="*/ 1116000 h 2232000"/>
                <a:gd name="connsiteX14" fmla="*/ 6626178 w 9577855"/>
                <a:gd name="connsiteY14" fmla="*/ 0 h 2232000"/>
                <a:gd name="connsiteX15" fmla="*/ 7742178 w 9577855"/>
                <a:gd name="connsiteY15" fmla="*/ 1116000 h 2232000"/>
                <a:gd name="connsiteX16" fmla="*/ 7742119 w 9577855"/>
                <a:gd name="connsiteY16" fmla="*/ 1117164 h 2232000"/>
                <a:gd name="connsiteX17" fmla="*/ 7741951 w 9577855"/>
                <a:gd name="connsiteY17" fmla="*/ 1117164 h 2232000"/>
                <a:gd name="connsiteX18" fmla="*/ 7756462 w 9577855"/>
                <a:gd name="connsiteY18" fmla="*/ 1261110 h 2232000"/>
                <a:gd name="connsiteX19" fmla="*/ 8461855 w 9577855"/>
                <a:gd name="connsiteY19" fmla="*/ 1836021 h 2232000"/>
                <a:gd name="connsiteX20" fmla="*/ 9181876 w 9577855"/>
                <a:gd name="connsiteY20" fmla="*/ 1116000 h 2232000"/>
                <a:gd name="connsiteX21" fmla="*/ 9577855 w 9577855"/>
                <a:gd name="connsiteY21" fmla="*/ 1116000 h 2232000"/>
                <a:gd name="connsiteX22" fmla="*/ 8461855 w 9577855"/>
                <a:gd name="connsiteY22" fmla="*/ 2232000 h 2232000"/>
                <a:gd name="connsiteX23" fmla="*/ 7345855 w 9577855"/>
                <a:gd name="connsiteY23" fmla="*/ 1116000 h 2232000"/>
                <a:gd name="connsiteX24" fmla="*/ 7346199 w 9577855"/>
                <a:gd name="connsiteY24" fmla="*/ 1116000 h 2232000"/>
                <a:gd name="connsiteX25" fmla="*/ 6626178 w 9577855"/>
                <a:gd name="connsiteY25" fmla="*/ 395979 h 2232000"/>
                <a:gd name="connsiteX26" fmla="*/ 5906157 w 9577855"/>
                <a:gd name="connsiteY26" fmla="*/ 1116000 h 2232000"/>
                <a:gd name="connsiteX27" fmla="*/ 5906216 w 9577855"/>
                <a:gd name="connsiteY27" fmla="*/ 1117164 h 2232000"/>
                <a:gd name="connsiteX28" fmla="*/ 5904810 w 9577855"/>
                <a:gd name="connsiteY28" fmla="*/ 1117164 h 2232000"/>
                <a:gd name="connsiteX29" fmla="*/ 5882254 w 9577855"/>
                <a:gd name="connsiteY29" fmla="*/ 1340913 h 2232000"/>
                <a:gd name="connsiteX30" fmla="*/ 4788927 w 9577855"/>
                <a:gd name="connsiteY30" fmla="*/ 2232000 h 2232000"/>
                <a:gd name="connsiteX31" fmla="*/ 3695600 w 9577855"/>
                <a:gd name="connsiteY31" fmla="*/ 1340913 h 2232000"/>
                <a:gd name="connsiteX32" fmla="*/ 3673045 w 9577855"/>
                <a:gd name="connsiteY32" fmla="*/ 1117164 h 2232000"/>
                <a:gd name="connsiteX33" fmla="*/ 3670407 w 9577855"/>
                <a:gd name="connsiteY33" fmla="*/ 1117164 h 2232000"/>
                <a:gd name="connsiteX34" fmla="*/ 3670466 w 9577855"/>
                <a:gd name="connsiteY34" fmla="*/ 1116000 h 2232000"/>
                <a:gd name="connsiteX35" fmla="*/ 2950445 w 9577855"/>
                <a:gd name="connsiteY35" fmla="*/ 395979 h 2232000"/>
                <a:gd name="connsiteX36" fmla="*/ 2230425 w 9577855"/>
                <a:gd name="connsiteY36" fmla="*/ 1116000 h 2232000"/>
                <a:gd name="connsiteX37" fmla="*/ 2231999 w 9577855"/>
                <a:gd name="connsiteY37" fmla="*/ 1116000 h 2232000"/>
                <a:gd name="connsiteX38" fmla="*/ 1116000 w 9577855"/>
                <a:gd name="connsiteY38" fmla="*/ 2232000 h 2232000"/>
                <a:gd name="connsiteX39" fmla="*/ 0 w 9577855"/>
                <a:gd name="connsiteY39" fmla="*/ 1116000 h 2232000"/>
                <a:gd name="connsiteX40" fmla="*/ 1116000 w 9577855"/>
                <a:gd name="connsiteY40" fmla="*/ 0 h 22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577855" h="2232000">
                  <a:moveTo>
                    <a:pt x="1116000" y="0"/>
                  </a:moveTo>
                  <a:lnTo>
                    <a:pt x="1116000" y="395979"/>
                  </a:lnTo>
                  <a:cubicBezTo>
                    <a:pt x="718343" y="395979"/>
                    <a:pt x="395978" y="718343"/>
                    <a:pt x="395978" y="1116000"/>
                  </a:cubicBezTo>
                  <a:cubicBezTo>
                    <a:pt x="395978" y="1513657"/>
                    <a:pt x="718343" y="1836021"/>
                    <a:pt x="1116000" y="1836021"/>
                  </a:cubicBezTo>
                  <a:cubicBezTo>
                    <a:pt x="1463949" y="1836021"/>
                    <a:pt x="1754253" y="1589211"/>
                    <a:pt x="1821392" y="1261110"/>
                  </a:cubicBezTo>
                  <a:lnTo>
                    <a:pt x="1835903" y="1117164"/>
                  </a:lnTo>
                  <a:lnTo>
                    <a:pt x="1834504" y="1117164"/>
                  </a:lnTo>
                  <a:lnTo>
                    <a:pt x="1834445" y="1116000"/>
                  </a:lnTo>
                  <a:cubicBezTo>
                    <a:pt x="1834445" y="499650"/>
                    <a:pt x="2334095" y="0"/>
                    <a:pt x="2950445" y="0"/>
                  </a:cubicBezTo>
                  <a:cubicBezTo>
                    <a:pt x="3566795" y="0"/>
                    <a:pt x="4066445" y="499650"/>
                    <a:pt x="4066445" y="1116000"/>
                  </a:cubicBezTo>
                  <a:lnTo>
                    <a:pt x="4068906" y="1116000"/>
                  </a:lnTo>
                  <a:cubicBezTo>
                    <a:pt x="4068906" y="1513657"/>
                    <a:pt x="4391270" y="1836021"/>
                    <a:pt x="4788927" y="1836021"/>
                  </a:cubicBezTo>
                  <a:cubicBezTo>
                    <a:pt x="5186584" y="1836021"/>
                    <a:pt x="5508948" y="1513657"/>
                    <a:pt x="5508948" y="1116000"/>
                  </a:cubicBezTo>
                  <a:lnTo>
                    <a:pt x="5510178" y="1116000"/>
                  </a:lnTo>
                  <a:cubicBezTo>
                    <a:pt x="5510178" y="499650"/>
                    <a:pt x="6009828" y="0"/>
                    <a:pt x="6626178" y="0"/>
                  </a:cubicBezTo>
                  <a:cubicBezTo>
                    <a:pt x="7242528" y="0"/>
                    <a:pt x="7742178" y="499650"/>
                    <a:pt x="7742178" y="1116000"/>
                  </a:cubicBezTo>
                  <a:lnTo>
                    <a:pt x="7742119" y="1117164"/>
                  </a:lnTo>
                  <a:lnTo>
                    <a:pt x="7741951" y="1117164"/>
                  </a:lnTo>
                  <a:lnTo>
                    <a:pt x="7756462" y="1261110"/>
                  </a:lnTo>
                  <a:cubicBezTo>
                    <a:pt x="7823601" y="1589211"/>
                    <a:pt x="8113905" y="1836021"/>
                    <a:pt x="8461855" y="1836021"/>
                  </a:cubicBezTo>
                  <a:cubicBezTo>
                    <a:pt x="8859512" y="1836021"/>
                    <a:pt x="9181876" y="1513657"/>
                    <a:pt x="9181876" y="1116000"/>
                  </a:cubicBezTo>
                  <a:lnTo>
                    <a:pt x="9577855" y="1116000"/>
                  </a:lnTo>
                  <a:cubicBezTo>
                    <a:pt x="9577855" y="1732350"/>
                    <a:pt x="9078205" y="2232000"/>
                    <a:pt x="8461855" y="2232000"/>
                  </a:cubicBezTo>
                  <a:cubicBezTo>
                    <a:pt x="7845505" y="2232000"/>
                    <a:pt x="7345855" y="1732350"/>
                    <a:pt x="7345855" y="1116000"/>
                  </a:cubicBezTo>
                  <a:lnTo>
                    <a:pt x="7346199" y="1116000"/>
                  </a:lnTo>
                  <a:cubicBezTo>
                    <a:pt x="7346199" y="718343"/>
                    <a:pt x="7023835" y="395979"/>
                    <a:pt x="6626178" y="395979"/>
                  </a:cubicBezTo>
                  <a:cubicBezTo>
                    <a:pt x="6228521" y="395979"/>
                    <a:pt x="5906157" y="718343"/>
                    <a:pt x="5906157" y="1116000"/>
                  </a:cubicBezTo>
                  <a:lnTo>
                    <a:pt x="5906216" y="1117164"/>
                  </a:lnTo>
                  <a:lnTo>
                    <a:pt x="5904810" y="1117164"/>
                  </a:lnTo>
                  <a:lnTo>
                    <a:pt x="5882254" y="1340913"/>
                  </a:lnTo>
                  <a:cubicBezTo>
                    <a:pt x="5778191" y="1849456"/>
                    <a:pt x="5328233" y="2232000"/>
                    <a:pt x="4788927" y="2232000"/>
                  </a:cubicBezTo>
                  <a:cubicBezTo>
                    <a:pt x="4249621" y="2232000"/>
                    <a:pt x="3799663" y="1849456"/>
                    <a:pt x="3695600" y="1340913"/>
                  </a:cubicBezTo>
                  <a:lnTo>
                    <a:pt x="3673045" y="1117164"/>
                  </a:lnTo>
                  <a:lnTo>
                    <a:pt x="3670407" y="1117164"/>
                  </a:lnTo>
                  <a:lnTo>
                    <a:pt x="3670466" y="1116000"/>
                  </a:lnTo>
                  <a:cubicBezTo>
                    <a:pt x="3670466" y="718343"/>
                    <a:pt x="3348102" y="395979"/>
                    <a:pt x="2950445" y="395979"/>
                  </a:cubicBezTo>
                  <a:cubicBezTo>
                    <a:pt x="2552788" y="395979"/>
                    <a:pt x="2230425" y="718343"/>
                    <a:pt x="2230425" y="1116000"/>
                  </a:cubicBezTo>
                  <a:lnTo>
                    <a:pt x="2231999" y="1116000"/>
                  </a:lnTo>
                  <a:cubicBezTo>
                    <a:pt x="2231999" y="1732350"/>
                    <a:pt x="1732350" y="2232000"/>
                    <a:pt x="1116000" y="2232000"/>
                  </a:cubicBezTo>
                  <a:cubicBezTo>
                    <a:pt x="499649" y="2232000"/>
                    <a:pt x="0" y="1732350"/>
                    <a:pt x="0" y="1116000"/>
                  </a:cubicBezTo>
                  <a:cubicBezTo>
                    <a:pt x="0" y="499650"/>
                    <a:pt x="499649" y="0"/>
                    <a:pt x="1116000" y="0"/>
                  </a:cubicBezTo>
                  <a:close/>
                </a:path>
              </a:pathLst>
            </a:custGeom>
            <a:gradFill flip="none" rotWithShape="1">
              <a:gsLst>
                <a:gs pos="75000">
                  <a:srgbClr val="3E7AAC"/>
                </a:gs>
                <a:gs pos="50000">
                  <a:srgbClr val="9A187A"/>
                </a:gs>
                <a:gs pos="25000">
                  <a:srgbClr val="BF5555"/>
                </a:gs>
                <a:gs pos="0">
                  <a:srgbClr val="EF5024"/>
                </a:gs>
                <a:gs pos="100000">
                  <a:srgbClr val="48A18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80A10D3-EE23-6037-FACA-4A944DF25D1C}"/>
                </a:ext>
              </a:extLst>
            </p:cNvPr>
            <p:cNvSpPr/>
            <p:nvPr/>
          </p:nvSpPr>
          <p:spPr>
            <a:xfrm>
              <a:off x="459141" y="4443664"/>
              <a:ext cx="11272294" cy="128336"/>
            </a:xfrm>
            <a:prstGeom prst="roundRect">
              <a:avLst/>
            </a:prstGeom>
            <a:solidFill>
              <a:srgbClr val="CBD1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3BD3EA8-AA75-C85C-B2A0-A4DD348D7C7F}"/>
                </a:ext>
              </a:extLst>
            </p:cNvPr>
            <p:cNvSpPr/>
            <p:nvPr/>
          </p:nvSpPr>
          <p:spPr>
            <a:xfrm>
              <a:off x="1676400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6D8D88-FBDB-8ADE-7842-A0C9E51BE2CD}"/>
                </a:ext>
              </a:extLst>
            </p:cNvPr>
            <p:cNvSpPr/>
            <p:nvPr/>
          </p:nvSpPr>
          <p:spPr>
            <a:xfrm>
              <a:off x="3799444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BC360BA-113E-6947-EBD1-C5CF448AF4C5}"/>
                </a:ext>
              </a:extLst>
            </p:cNvPr>
            <p:cNvSpPr/>
            <p:nvPr/>
          </p:nvSpPr>
          <p:spPr>
            <a:xfrm>
              <a:off x="5921067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F2C0A4E-2CC1-7468-C82A-8635BCFBC079}"/>
                </a:ext>
              </a:extLst>
            </p:cNvPr>
            <p:cNvSpPr/>
            <p:nvPr/>
          </p:nvSpPr>
          <p:spPr>
            <a:xfrm>
              <a:off x="8055671" y="4339390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07B3852-7168-7815-B284-3023AA3224A6}"/>
                </a:ext>
              </a:extLst>
            </p:cNvPr>
            <p:cNvSpPr/>
            <p:nvPr/>
          </p:nvSpPr>
          <p:spPr>
            <a:xfrm>
              <a:off x="10171232" y="4340018"/>
              <a:ext cx="336884" cy="336884"/>
            </a:xfrm>
            <a:prstGeom prst="ellipse">
              <a:avLst/>
            </a:prstGeom>
            <a:solidFill>
              <a:srgbClr val="CBD1DD">
                <a:alpha val="85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2C1457-99B7-F5EB-8AF2-9843CF3C740B}"/>
                </a:ext>
              </a:extLst>
            </p:cNvPr>
            <p:cNvCxnSpPr>
              <a:cxnSpLocks/>
            </p:cNvCxnSpPr>
            <p:nvPr/>
          </p:nvCxnSpPr>
          <p:spPr>
            <a:xfrm>
              <a:off x="1844842" y="3943604"/>
              <a:ext cx="0" cy="564228"/>
            </a:xfrm>
            <a:prstGeom prst="line">
              <a:avLst/>
            </a:prstGeom>
            <a:ln w="38100">
              <a:solidFill>
                <a:srgbClr val="EF5024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9406AFF-BD64-6895-6438-90608F481F58}"/>
                </a:ext>
              </a:extLst>
            </p:cNvPr>
            <p:cNvCxnSpPr>
              <a:cxnSpLocks/>
            </p:cNvCxnSpPr>
            <p:nvPr/>
          </p:nvCxnSpPr>
          <p:spPr>
            <a:xfrm>
              <a:off x="3966465" y="3512626"/>
              <a:ext cx="0" cy="995206"/>
            </a:xfrm>
            <a:prstGeom prst="line">
              <a:avLst/>
            </a:prstGeom>
            <a:ln w="38100">
              <a:solidFill>
                <a:srgbClr val="BE524F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628BF16-ECE2-BFE5-A1AE-7ADA44692E6D}"/>
                </a:ext>
              </a:extLst>
            </p:cNvPr>
            <p:cNvCxnSpPr>
              <a:cxnSpLocks/>
            </p:cNvCxnSpPr>
            <p:nvPr/>
          </p:nvCxnSpPr>
          <p:spPr>
            <a:xfrm>
              <a:off x="8224113" y="3491499"/>
              <a:ext cx="0" cy="1016333"/>
            </a:xfrm>
            <a:prstGeom prst="line">
              <a:avLst/>
            </a:prstGeom>
            <a:ln w="38100">
              <a:solidFill>
                <a:srgbClr val="3E7AAC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5AE27F2-765E-457B-370F-45E035B6E411}"/>
                </a:ext>
              </a:extLst>
            </p:cNvPr>
            <p:cNvCxnSpPr>
              <a:cxnSpLocks/>
            </p:cNvCxnSpPr>
            <p:nvPr/>
          </p:nvCxnSpPr>
          <p:spPr>
            <a:xfrm>
              <a:off x="6095999" y="3943613"/>
              <a:ext cx="1" cy="564219"/>
            </a:xfrm>
            <a:prstGeom prst="line">
              <a:avLst/>
            </a:prstGeom>
            <a:ln w="38100">
              <a:solidFill>
                <a:srgbClr val="9A187A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CF28B26-48B5-5067-73ED-C5E7103C9F69}"/>
                </a:ext>
              </a:extLst>
            </p:cNvPr>
            <p:cNvCxnSpPr>
              <a:cxnSpLocks/>
            </p:cNvCxnSpPr>
            <p:nvPr/>
          </p:nvCxnSpPr>
          <p:spPr>
            <a:xfrm>
              <a:off x="10339674" y="3943613"/>
              <a:ext cx="0" cy="564219"/>
            </a:xfrm>
            <a:prstGeom prst="line">
              <a:avLst/>
            </a:prstGeom>
            <a:ln w="38100">
              <a:solidFill>
                <a:srgbClr val="48A180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A098070-CFE9-E2D4-3C90-89463192AFE4}"/>
                </a:ext>
              </a:extLst>
            </p:cNvPr>
            <p:cNvSpPr/>
            <p:nvPr/>
          </p:nvSpPr>
          <p:spPr>
            <a:xfrm>
              <a:off x="992870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323B51F-A5B6-10A8-8AAA-DF057FED6DAE}"/>
                </a:ext>
              </a:extLst>
            </p:cNvPr>
            <p:cNvSpPr/>
            <p:nvPr/>
          </p:nvSpPr>
          <p:spPr>
            <a:xfrm>
              <a:off x="3121694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602BBA9-AE69-3112-42DF-311B565474DB}"/>
                </a:ext>
              </a:extLst>
            </p:cNvPr>
            <p:cNvSpPr/>
            <p:nvPr/>
          </p:nvSpPr>
          <p:spPr>
            <a:xfrm>
              <a:off x="5250518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88AF224-0761-AF3C-D120-CF20D6ED2C3D}"/>
                </a:ext>
              </a:extLst>
            </p:cNvPr>
            <p:cNvSpPr/>
            <p:nvPr/>
          </p:nvSpPr>
          <p:spPr>
            <a:xfrm>
              <a:off x="7379342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CB3FF08B-D769-31E3-F8C8-4B9FA790B99B}"/>
                </a:ext>
              </a:extLst>
            </p:cNvPr>
            <p:cNvSpPr/>
            <p:nvPr/>
          </p:nvSpPr>
          <p:spPr>
            <a:xfrm>
              <a:off x="9508165" y="1816881"/>
              <a:ext cx="1689541" cy="1674618"/>
            </a:xfrm>
            <a:prstGeom prst="ellipse">
              <a:avLst/>
            </a:prstGeom>
            <a:gradFill flip="none" rotWithShape="1">
              <a:gsLst>
                <a:gs pos="36000">
                  <a:srgbClr val="DAD9DA"/>
                </a:gs>
                <a:gs pos="100000">
                  <a:schemeClr val="bg1"/>
                </a:gs>
              </a:gsLst>
              <a:lin ang="2700000" scaled="1"/>
              <a:tileRect/>
            </a:gradFill>
            <a:ln>
              <a:solidFill>
                <a:schemeClr val="bg1"/>
              </a:solidFill>
            </a:ln>
            <a:effectLst>
              <a:outerShdw blurRad="381000" dir="2700000" sx="130000" sy="130000" algn="tl" rotWithShape="0">
                <a:schemeClr val="tx1">
                  <a:lumMod val="85000"/>
                  <a:lumOff val="15000"/>
                  <a:alpha val="21000"/>
                </a:schemeClr>
              </a:outerShdw>
            </a:effectLst>
            <a:scene3d>
              <a:camera prst="orthographicFront"/>
              <a:lightRig rig="threePt" dir="t"/>
            </a:scene3d>
            <a:sp3d>
              <a:bevelT w="133350" h="6350" prst="softRound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C08BD0D-8E78-BCCE-F768-B401FCF3CB00}"/>
                </a:ext>
              </a:extLst>
            </p:cNvPr>
            <p:cNvSpPr txBox="1"/>
            <p:nvPr/>
          </p:nvSpPr>
          <p:spPr>
            <a:xfrm rot="5400000">
              <a:off x="1452640" y="2064851"/>
              <a:ext cx="770020" cy="116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EF5024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5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69D586A-0391-9824-3B9D-17B1655BEE03}"/>
                </a:ext>
              </a:extLst>
            </p:cNvPr>
            <p:cNvSpPr txBox="1"/>
            <p:nvPr/>
          </p:nvSpPr>
          <p:spPr>
            <a:xfrm rot="5400000">
              <a:off x="3581456" y="2044875"/>
              <a:ext cx="770020" cy="116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BE524F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767A23A-E9DE-F672-1D50-3D21D15E1A85}"/>
                </a:ext>
              </a:extLst>
            </p:cNvPr>
            <p:cNvSpPr txBox="1"/>
            <p:nvPr/>
          </p:nvSpPr>
          <p:spPr>
            <a:xfrm rot="5400000">
              <a:off x="5741099" y="2001628"/>
              <a:ext cx="770020" cy="116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9A187A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605009-EFDD-69D2-7C76-A5B8EFEE0A23}"/>
                </a:ext>
              </a:extLst>
            </p:cNvPr>
            <p:cNvSpPr txBox="1"/>
            <p:nvPr/>
          </p:nvSpPr>
          <p:spPr>
            <a:xfrm rot="5400000">
              <a:off x="7839105" y="2049743"/>
              <a:ext cx="770020" cy="116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3E7AAC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8F771AA-B7A5-51CE-A35C-CDE691637CCE}"/>
                </a:ext>
              </a:extLst>
            </p:cNvPr>
            <p:cNvSpPr txBox="1"/>
            <p:nvPr/>
          </p:nvSpPr>
          <p:spPr>
            <a:xfrm rot="5400000">
              <a:off x="9967926" y="2096933"/>
              <a:ext cx="770020" cy="11653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3600" dirty="0">
                  <a:solidFill>
                    <a:srgbClr val="48A180"/>
                  </a:solidFill>
                  <a:latin typeface="Eurostile BQ" pitchFamily="50" charset="0"/>
                  <a:ea typeface="Open Sans" panose="020B0606030504020204" pitchFamily="34" charset="0"/>
                  <a:cs typeface="Open Sans" panose="020B0606030504020204" pitchFamily="34" charset="0"/>
                </a:rPr>
                <a:t>1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D649A97-FD21-329E-92DA-880271698336}"/>
              </a:ext>
            </a:extLst>
          </p:cNvPr>
          <p:cNvSpPr txBox="1"/>
          <p:nvPr/>
        </p:nvSpPr>
        <p:spPr>
          <a:xfrm>
            <a:off x="4716183" y="5741581"/>
            <a:ext cx="1973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EF502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SAVING THE FACE CROPPED VIDEO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AD81ED-DC4C-E07A-C61D-CC414199ED44}"/>
              </a:ext>
            </a:extLst>
          </p:cNvPr>
          <p:cNvSpPr txBox="1"/>
          <p:nvPr/>
        </p:nvSpPr>
        <p:spPr>
          <a:xfrm>
            <a:off x="4683129" y="4482558"/>
            <a:ext cx="1973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BE524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CREATING NEW FACE CROPPED VIDEO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3989E70-8959-9A53-4AC8-EE97271E23A5}"/>
              </a:ext>
            </a:extLst>
          </p:cNvPr>
          <p:cNvSpPr txBox="1"/>
          <p:nvPr/>
        </p:nvSpPr>
        <p:spPr>
          <a:xfrm>
            <a:off x="4664182" y="3577859"/>
            <a:ext cx="197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9A187A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CROPING FACE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26F6341-C265-631E-2518-A895EB8F2F58}"/>
              </a:ext>
            </a:extLst>
          </p:cNvPr>
          <p:cNvSpPr txBox="1"/>
          <p:nvPr/>
        </p:nvSpPr>
        <p:spPr>
          <a:xfrm>
            <a:off x="4744980" y="2318836"/>
            <a:ext cx="1973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3E7AA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FACE DETECTION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9F2A6D9-46E9-0FB0-EC1C-86D509D46678}"/>
              </a:ext>
            </a:extLst>
          </p:cNvPr>
          <p:cNvSpPr txBox="1"/>
          <p:nvPr/>
        </p:nvSpPr>
        <p:spPr>
          <a:xfrm>
            <a:off x="4664183" y="998102"/>
            <a:ext cx="1973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48A18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SPLIT VIDEO INTO FRAMES</a:t>
            </a:r>
          </a:p>
        </p:txBody>
      </p:sp>
    </p:spTree>
    <p:extLst>
      <p:ext uri="{BB962C8B-B14F-4D97-AF65-F5344CB8AC3E}">
        <p14:creationId xmlns:p14="http://schemas.microsoft.com/office/powerpoint/2010/main" val="314395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68826" y="1"/>
            <a:ext cx="12192000" cy="796705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WORKFLOW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721A59-908C-20FD-2C4C-0908EC8B94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91" y="884403"/>
            <a:ext cx="6545418" cy="585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3375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09" y="0"/>
            <a:ext cx="12192000" cy="1365337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 WORKFLOW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89D2E6-C78F-6D90-77C9-9BC98E57E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2486" y="1444307"/>
            <a:ext cx="4611964" cy="5209408"/>
          </a:xfrm>
          <a:prstGeom prst="rect">
            <a:avLst/>
          </a:prstGeom>
        </p:spPr>
      </p:pic>
      <p:sp>
        <p:nvSpPr>
          <p:cNvPr id="5" name="AutoShape 2" descr="Javascript Vector Logo - Download Free SVG Icon | Worldvectorlogo">
            <a:extLst>
              <a:ext uri="{FF2B5EF4-FFF2-40B4-BE49-F238E27FC236}">
                <a16:creationId xmlns:a16="http://schemas.microsoft.com/office/drawing/2014/main" id="{C5BAE557-7712-304E-6C2A-3A378DAA8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41444"/>
            <a:ext cx="304800" cy="2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5350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68826" y="0"/>
            <a:ext cx="12192000" cy="1365337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sp>
        <p:nvSpPr>
          <p:cNvPr id="5" name="AutoShape 2" descr="Javascript Vector Logo - Download Free SVG Icon | Worldvectorlogo">
            <a:extLst>
              <a:ext uri="{FF2B5EF4-FFF2-40B4-BE49-F238E27FC236}">
                <a16:creationId xmlns:a16="http://schemas.microsoft.com/office/drawing/2014/main" id="{C5BAE557-7712-304E-6C2A-3A378DAA8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41444"/>
            <a:ext cx="304800" cy="2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A20F6C-8BC4-1DD8-F051-61318EA417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34" y="2015354"/>
            <a:ext cx="5128704" cy="31320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30A94D8-586D-B361-2AF4-1CB475C5BD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162" y="2011029"/>
            <a:ext cx="5296359" cy="387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376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09" y="0"/>
            <a:ext cx="12192000" cy="1365337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sp>
        <p:nvSpPr>
          <p:cNvPr id="5" name="AutoShape 2" descr="Javascript Vector Logo - Download Free SVG Icon | Worldvectorlogo">
            <a:extLst>
              <a:ext uri="{FF2B5EF4-FFF2-40B4-BE49-F238E27FC236}">
                <a16:creationId xmlns:a16="http://schemas.microsoft.com/office/drawing/2014/main" id="{C5BAE557-7712-304E-6C2A-3A378DAA8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41444"/>
            <a:ext cx="304800" cy="2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0ED6D-C55A-5205-4F9D-66209A2F2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638" y="1365337"/>
            <a:ext cx="5631668" cy="38079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3B7784-7BD6-4ACA-9ABD-8791D9FE2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8409" y="1500973"/>
            <a:ext cx="5913632" cy="385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05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21" y="0"/>
            <a:ext cx="12192000" cy="1365337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sp>
        <p:nvSpPr>
          <p:cNvPr id="5" name="AutoShape 2" descr="Javascript Vector Logo - Download Free SVG Icon | Worldvectorlogo">
            <a:extLst>
              <a:ext uri="{FF2B5EF4-FFF2-40B4-BE49-F238E27FC236}">
                <a16:creationId xmlns:a16="http://schemas.microsoft.com/office/drawing/2014/main" id="{C5BAE557-7712-304E-6C2A-3A378DAA8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41444"/>
            <a:ext cx="304800" cy="2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8A4249-07EF-F591-35C2-2D1C785F3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213" y="1473734"/>
            <a:ext cx="5082980" cy="43164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26498D-24F0-8222-5CFC-B89D1E8915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4767" y="1502811"/>
            <a:ext cx="4877223" cy="40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2665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5153" y="1"/>
            <a:ext cx="12192000" cy="998832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84282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21085" y="6154829"/>
            <a:ext cx="721744" cy="699318"/>
          </a:xfrm>
          <a:prstGeom prst="rect">
            <a:avLst/>
          </a:prstGeom>
          <a:noFill/>
        </p:spPr>
      </p:pic>
      <p:sp>
        <p:nvSpPr>
          <p:cNvPr id="5" name="AutoShape 2" descr="Javascript Vector Logo - Download Free SVG Icon | Worldvectorlogo">
            <a:extLst>
              <a:ext uri="{FF2B5EF4-FFF2-40B4-BE49-F238E27FC236}">
                <a16:creationId xmlns:a16="http://schemas.microsoft.com/office/drawing/2014/main" id="{C5BAE557-7712-304E-6C2A-3A378DAA83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341444"/>
            <a:ext cx="304800" cy="23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85C82-F5CE-54DA-C3CD-080DA4FC40A6}"/>
              </a:ext>
            </a:extLst>
          </p:cNvPr>
          <p:cNvSpPr txBox="1"/>
          <p:nvPr/>
        </p:nvSpPr>
        <p:spPr>
          <a:xfrm>
            <a:off x="60543" y="1233594"/>
            <a:ext cx="1207091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addresses the pressing need to counter the rise of deepfake content in digital media.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Leveraging advanced algorithms, the system aims to stay ahead of evolving deepfake techniques.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Comprehensive datasets are utilized to train the model across a diverse range of scenarios and media types.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 capabilities are a focal point, crucial for countering the rapid spread of manipulated content.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Emphasis on adaptability and robustness against adversarial attacks enhances the system's reliability.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project contributes to fortifying trust in digital media by ensuring effective deepfake identification.</a:t>
            </a:r>
          </a:p>
          <a:p>
            <a:pPr marL="342900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10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Overall, it plays a pivotal role in preserving the integrity and credibility of visual content in the digital era.</a:t>
            </a:r>
          </a:p>
          <a:p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4060A6B-62DE-4B71-C656-CC2D254A62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76999"/>
            <a:ext cx="65" cy="553998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4907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68826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PROFILE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2245744" y="6206034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0" y="5980210"/>
            <a:ext cx="721744" cy="699318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814786-E0F7-62AF-8275-F78A87CE77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2903" y="1703642"/>
            <a:ext cx="3193868" cy="11300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100EFF-9E99-812C-FE2B-874D9F268FDD}"/>
              </a:ext>
            </a:extLst>
          </p:cNvPr>
          <p:cNvSpPr txBox="1"/>
          <p:nvPr/>
        </p:nvSpPr>
        <p:spPr>
          <a:xfrm>
            <a:off x="1754176" y="3130201"/>
            <a:ext cx="9299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NAME  : VENPEP SOLUTION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 	    : COIMBATORE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	    :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VenPep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 | Software Development | IT Solutions Company |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MarTech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319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22" y="0"/>
            <a:ext cx="12192000" cy="1269950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1030719" y="6355261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21293" y="6005602"/>
            <a:ext cx="721744" cy="699318"/>
          </a:xfrm>
          <a:prstGeom prst="rect">
            <a:avLst/>
          </a:prstGeom>
          <a:noFill/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487A45-FAA1-230F-8504-67587AFD731C}"/>
              </a:ext>
            </a:extLst>
          </p:cNvPr>
          <p:cNvSpPr txBox="1"/>
          <p:nvPr/>
        </p:nvSpPr>
        <p:spPr>
          <a:xfrm>
            <a:off x="221294" y="1481287"/>
            <a:ext cx="11665906" cy="390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Design and Develop a Deep Learning algorithm to classify the video as deepfake or pristine. </a:t>
            </a:r>
            <a:endParaRPr lang="en-US" sz="2400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Algorithmic Sophistication: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Deepfake algorithms are becoming more sophisticated.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Variability: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Deepfake content varies in facial expressions, lighting, and quality.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Detection system needs to operate in real-time.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Generalization Across Media: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Deepfakes can manifest in images, videos, and audio.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Adversarial Attacks: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Adversarial techniques pose a challenge for detection systems</a:t>
            </a:r>
            <a:r>
              <a:rPr lang="en-US" sz="2000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9263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61001" y="0"/>
            <a:ext cx="12192000" cy="1240671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SYNOPSIS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730429" y="6510185"/>
            <a:ext cx="2762601" cy="298454"/>
            <a:chOff x="1619276" y="3778250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1619276" y="3778250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1738051" y="3979783"/>
              <a:ext cx="2201647" cy="2427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-3317" y="6158682"/>
            <a:ext cx="721744" cy="699318"/>
          </a:xfrm>
          <a:prstGeom prst="rect">
            <a:avLst/>
          </a:prstGeom>
          <a:noFill/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55FFE2A-3DE4-3E5C-7E45-87B3D7743172}"/>
              </a:ext>
            </a:extLst>
          </p:cNvPr>
          <p:cNvGrpSpPr/>
          <p:nvPr/>
        </p:nvGrpSpPr>
        <p:grpSpPr>
          <a:xfrm>
            <a:off x="722531" y="1536489"/>
            <a:ext cx="3700123" cy="912737"/>
            <a:chOff x="735248" y="1707024"/>
            <a:chExt cx="6430901" cy="152918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E444BEF-175A-EDA4-0CB7-A11F77D067F9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F201382E-4B4D-8EEA-4520-6395F4F5D48C}"/>
                </a:ext>
              </a:extLst>
            </p:cNvPr>
            <p:cNvSpPr/>
            <p:nvPr/>
          </p:nvSpPr>
          <p:spPr>
            <a:xfrm>
              <a:off x="1868435" y="1707024"/>
              <a:ext cx="5297714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61AECED-27C5-4A1A-315D-185A6BBC6BB0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5FDE85-205F-BCD0-7D94-11D5A137E875}"/>
                </a:ext>
              </a:extLst>
            </p:cNvPr>
            <p:cNvSpPr txBox="1"/>
            <p:nvPr/>
          </p:nvSpPr>
          <p:spPr>
            <a:xfrm>
              <a:off x="786839" y="2239463"/>
              <a:ext cx="1139253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9EC3E7F-8BA7-1A1D-7431-352467C92254}"/>
                </a:ext>
              </a:extLst>
            </p:cNvPr>
            <p:cNvSpPr txBox="1"/>
            <p:nvPr/>
          </p:nvSpPr>
          <p:spPr>
            <a:xfrm>
              <a:off x="2103039" y="2045827"/>
              <a:ext cx="4016929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Open Sans Condensed Light" panose="020B0306030504020204" pitchFamily="34" charset="0"/>
                  <a:cs typeface="Times New Roman" panose="02020603050405020304" pitchFamily="18" charset="0"/>
                </a:rPr>
                <a:t>Introduction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11D49E-A303-9128-410C-C6CEFDD763BD}"/>
              </a:ext>
            </a:extLst>
          </p:cNvPr>
          <p:cNvGrpSpPr/>
          <p:nvPr/>
        </p:nvGrpSpPr>
        <p:grpSpPr>
          <a:xfrm>
            <a:off x="733207" y="3063438"/>
            <a:ext cx="3899028" cy="878357"/>
            <a:chOff x="735248" y="1584657"/>
            <a:chExt cx="6430901" cy="1651553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637BD4A4-41FC-00BD-A4BE-F6255FEB554B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8D2B0619-49C2-BD62-9129-975C24CFFA86}"/>
                </a:ext>
              </a:extLst>
            </p:cNvPr>
            <p:cNvSpPr/>
            <p:nvPr/>
          </p:nvSpPr>
          <p:spPr>
            <a:xfrm>
              <a:off x="1868435" y="1707024"/>
              <a:ext cx="5297714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2D9520D-2985-8C55-A97F-A8E56DFE47E9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F61D4E9-E106-1051-008A-5C19BDBEF1A0}"/>
                </a:ext>
              </a:extLst>
            </p:cNvPr>
            <p:cNvSpPr txBox="1"/>
            <p:nvPr/>
          </p:nvSpPr>
          <p:spPr>
            <a:xfrm>
              <a:off x="786839" y="2239463"/>
              <a:ext cx="1139252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143E974-FE47-B604-7DE0-AE75514282C7}"/>
                </a:ext>
              </a:extLst>
            </p:cNvPr>
            <p:cNvSpPr txBox="1"/>
            <p:nvPr/>
          </p:nvSpPr>
          <p:spPr>
            <a:xfrm>
              <a:off x="2401804" y="1584657"/>
              <a:ext cx="3898315" cy="1562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Open Sans Condensed Light" panose="020B0306030504020204" pitchFamily="34" charset="0"/>
                  <a:cs typeface="Times New Roman" panose="02020603050405020304" pitchFamily="18" charset="0"/>
                </a:rPr>
                <a:t>System Architecture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1471FF7-7952-A91C-AB3A-E57D6E29A2CF}"/>
              </a:ext>
            </a:extLst>
          </p:cNvPr>
          <p:cNvGrpSpPr/>
          <p:nvPr/>
        </p:nvGrpSpPr>
        <p:grpSpPr>
          <a:xfrm>
            <a:off x="573274" y="4671786"/>
            <a:ext cx="3833635" cy="934943"/>
            <a:chOff x="735248" y="1707024"/>
            <a:chExt cx="6430902" cy="1529186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81891E7-BADF-0914-CADF-843AEE24F59F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EB92F172-E747-AE82-E127-D562828C4D26}"/>
                </a:ext>
              </a:extLst>
            </p:cNvPr>
            <p:cNvSpPr/>
            <p:nvPr/>
          </p:nvSpPr>
          <p:spPr>
            <a:xfrm>
              <a:off x="1868435" y="1707024"/>
              <a:ext cx="5297715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6BE19E6-EA7C-D45D-49AE-52E22C7731B5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3EB9782-0FBC-25F8-2C17-C78D8CE61F8D}"/>
                </a:ext>
              </a:extLst>
            </p:cNvPr>
            <p:cNvSpPr txBox="1"/>
            <p:nvPr/>
          </p:nvSpPr>
          <p:spPr>
            <a:xfrm>
              <a:off x="786839" y="2239463"/>
              <a:ext cx="1139253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03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9CA12DB-8318-A5F2-8AFB-8D831E4CB598}"/>
                </a:ext>
              </a:extLst>
            </p:cNvPr>
            <p:cNvSpPr txBox="1"/>
            <p:nvPr/>
          </p:nvSpPr>
          <p:spPr>
            <a:xfrm>
              <a:off x="2138159" y="1813943"/>
              <a:ext cx="4016930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Open Sans Condensed Light" panose="020B0306030504020204" pitchFamily="34" charset="0"/>
                  <a:cs typeface="Times New Roman" panose="02020603050405020304" pitchFamily="18" charset="0"/>
                </a:rPr>
                <a:t>Dataset Exploration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CD9A791-6E89-DF97-D734-156FE6307202}"/>
              </a:ext>
            </a:extLst>
          </p:cNvPr>
          <p:cNvGrpSpPr/>
          <p:nvPr/>
        </p:nvGrpSpPr>
        <p:grpSpPr>
          <a:xfrm>
            <a:off x="7903318" y="1452996"/>
            <a:ext cx="3639257" cy="947898"/>
            <a:chOff x="735248" y="1707024"/>
            <a:chExt cx="6430901" cy="1529186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985EFD9-49AB-7326-B5B4-B2BF18D3F9E1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BDC6629-8916-C893-D09E-8330BC554548}"/>
                </a:ext>
              </a:extLst>
            </p:cNvPr>
            <p:cNvSpPr/>
            <p:nvPr/>
          </p:nvSpPr>
          <p:spPr>
            <a:xfrm>
              <a:off x="1868435" y="1707024"/>
              <a:ext cx="5297714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A5CF065-106E-194B-EDF2-49AD8F3F0203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7355E65-8EFD-43D3-D632-506B48DF5D80}"/>
                </a:ext>
              </a:extLst>
            </p:cNvPr>
            <p:cNvSpPr txBox="1"/>
            <p:nvPr/>
          </p:nvSpPr>
          <p:spPr>
            <a:xfrm>
              <a:off x="786840" y="2239463"/>
              <a:ext cx="1139253" cy="6769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04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655A89F6-F7B1-0510-88B5-82A9F4F097AC}"/>
              </a:ext>
            </a:extLst>
          </p:cNvPr>
          <p:cNvSpPr txBox="1"/>
          <p:nvPr/>
        </p:nvSpPr>
        <p:spPr>
          <a:xfrm>
            <a:off x="8690333" y="1639946"/>
            <a:ext cx="34643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Times New Roman" panose="02020603050405020304" pitchFamily="18" charset="0"/>
                <a:ea typeface="Open Sans Condensed Light" panose="020B0306030504020204" pitchFamily="34" charset="0"/>
                <a:cs typeface="Times New Roman" panose="02020603050405020304" pitchFamily="18" charset="0"/>
              </a:rPr>
              <a:t>Pre-processing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2B23953-A7E7-D57E-3A13-221DE79F45F1}"/>
              </a:ext>
            </a:extLst>
          </p:cNvPr>
          <p:cNvGrpSpPr/>
          <p:nvPr/>
        </p:nvGrpSpPr>
        <p:grpSpPr>
          <a:xfrm>
            <a:off x="7874192" y="3044106"/>
            <a:ext cx="4156920" cy="916900"/>
            <a:chOff x="735248" y="1707024"/>
            <a:chExt cx="6430901" cy="1529186"/>
          </a:xfrm>
        </p:grpSpPr>
        <p:sp>
          <p:nvSpPr>
            <p:cNvPr id="39" name="Rectangle: Rounded Corners 38">
              <a:extLst>
                <a:ext uri="{FF2B5EF4-FFF2-40B4-BE49-F238E27FC236}">
                  <a16:creationId xmlns:a16="http://schemas.microsoft.com/office/drawing/2014/main" id="{6119D19B-0858-14BA-769F-CC8F65C3B92C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E70B7801-9F78-A0CF-C659-F1EF4888927E}"/>
                </a:ext>
              </a:extLst>
            </p:cNvPr>
            <p:cNvSpPr/>
            <p:nvPr/>
          </p:nvSpPr>
          <p:spPr>
            <a:xfrm>
              <a:off x="1868435" y="1707024"/>
              <a:ext cx="5297714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C9BE536-F0A0-9636-293B-B3127740A0CF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2715459-B0C3-8371-C555-17529DC7AAD5}"/>
                </a:ext>
              </a:extLst>
            </p:cNvPr>
            <p:cNvSpPr txBox="1"/>
            <p:nvPr/>
          </p:nvSpPr>
          <p:spPr>
            <a:xfrm>
              <a:off x="786839" y="2239464"/>
              <a:ext cx="1139254" cy="7699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05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3DE3E37-70DE-EB05-4326-B50E1297FA5F}"/>
                </a:ext>
              </a:extLst>
            </p:cNvPr>
            <p:cNvSpPr txBox="1"/>
            <p:nvPr/>
          </p:nvSpPr>
          <p:spPr>
            <a:xfrm>
              <a:off x="2104306" y="1953265"/>
              <a:ext cx="4916326" cy="653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1"/>
                  </a:solidFill>
                  <a:latin typeface="Times New Roman" panose="02020603050405020304" pitchFamily="18" charset="0"/>
                  <a:ea typeface="Open Sans Condensed Light" panose="020B0306030504020204" pitchFamily="34" charset="0"/>
                  <a:cs typeface="Times New Roman" panose="02020603050405020304" pitchFamily="18" charset="0"/>
                </a:rPr>
                <a:t>Training Workflow 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5DDE3C2-7E91-7250-7FFF-EC64267B2D19}"/>
              </a:ext>
            </a:extLst>
          </p:cNvPr>
          <p:cNvGrpSpPr/>
          <p:nvPr/>
        </p:nvGrpSpPr>
        <p:grpSpPr>
          <a:xfrm>
            <a:off x="7858657" y="4604218"/>
            <a:ext cx="4157369" cy="1079306"/>
            <a:chOff x="735248" y="1707024"/>
            <a:chExt cx="6430901" cy="1529186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BE85DDA0-7C5A-1E29-004D-A4EB5D67F012}"/>
                </a:ext>
              </a:extLst>
            </p:cNvPr>
            <p:cNvSpPr/>
            <p:nvPr/>
          </p:nvSpPr>
          <p:spPr>
            <a:xfrm>
              <a:off x="735248" y="1887977"/>
              <a:ext cx="5297714" cy="1348233"/>
            </a:xfrm>
            <a:prstGeom prst="roundRect">
              <a:avLst>
                <a:gd name="adj" fmla="val 5902"/>
              </a:avLst>
            </a:prstGeom>
            <a:solidFill>
              <a:schemeClr val="bg1"/>
            </a:solidFill>
            <a:ln>
              <a:noFill/>
            </a:ln>
            <a:effectLst>
              <a:outerShdw blurRad="381000" dist="38100" dir="2700000" sx="102000" sy="102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A4E71831-CDE7-0F4C-6998-1AA98008815D}"/>
                </a:ext>
              </a:extLst>
            </p:cNvPr>
            <p:cNvSpPr/>
            <p:nvPr/>
          </p:nvSpPr>
          <p:spPr>
            <a:xfrm>
              <a:off x="1868435" y="1707024"/>
              <a:ext cx="5297714" cy="1348233"/>
            </a:xfrm>
            <a:prstGeom prst="roundRect">
              <a:avLst>
                <a:gd name="adj" fmla="val 5902"/>
              </a:avLst>
            </a:pr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E858A4D-3DB0-CAB6-FA89-DD423E755201}"/>
                </a:ext>
              </a:extLst>
            </p:cNvPr>
            <p:cNvSpPr/>
            <p:nvPr/>
          </p:nvSpPr>
          <p:spPr>
            <a:xfrm>
              <a:off x="1921019" y="1783024"/>
              <a:ext cx="5222525" cy="1256192"/>
            </a:xfrm>
            <a:custGeom>
              <a:avLst/>
              <a:gdLst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5222525 w 5222525"/>
                <a:gd name="connsiteY5" fmla="*/ 0 h 1256192"/>
                <a:gd name="connsiteX0" fmla="*/ 5222525 w 5222525"/>
                <a:gd name="connsiteY0" fmla="*/ 4453 h 1260645"/>
                <a:gd name="connsiteX1" fmla="*/ 5222525 w 5222525"/>
                <a:gd name="connsiteY1" fmla="*/ 1181072 h 1260645"/>
                <a:gd name="connsiteX2" fmla="*/ 5142952 w 5222525"/>
                <a:gd name="connsiteY2" fmla="*/ 1260645 h 1260645"/>
                <a:gd name="connsiteX3" fmla="*/ 4384 w 5222525"/>
                <a:gd name="connsiteY3" fmla="*/ 1260645 h 1260645"/>
                <a:gd name="connsiteX4" fmla="*/ 0 w 5222525"/>
                <a:gd name="connsiteY4" fmla="*/ 1259760 h 1260645"/>
                <a:gd name="connsiteX5" fmla="*/ 3030612 w 5222525"/>
                <a:gd name="connsiteY5" fmla="*/ 796188 h 1260645"/>
                <a:gd name="connsiteX6" fmla="*/ 5222525 w 5222525"/>
                <a:gd name="connsiteY6" fmla="*/ 4453 h 126064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4273 h 1260465"/>
                <a:gd name="connsiteX1" fmla="*/ 5222525 w 5222525"/>
                <a:gd name="connsiteY1" fmla="*/ 1180892 h 1260465"/>
                <a:gd name="connsiteX2" fmla="*/ 5142952 w 5222525"/>
                <a:gd name="connsiteY2" fmla="*/ 1260465 h 1260465"/>
                <a:gd name="connsiteX3" fmla="*/ 4384 w 5222525"/>
                <a:gd name="connsiteY3" fmla="*/ 1260465 h 1260465"/>
                <a:gd name="connsiteX4" fmla="*/ 0 w 5222525"/>
                <a:gd name="connsiteY4" fmla="*/ 1259580 h 1260465"/>
                <a:gd name="connsiteX5" fmla="*/ 3030612 w 5222525"/>
                <a:gd name="connsiteY5" fmla="*/ 796008 h 1260465"/>
                <a:gd name="connsiteX6" fmla="*/ 5222525 w 5222525"/>
                <a:gd name="connsiteY6" fmla="*/ 4273 h 1260465"/>
                <a:gd name="connsiteX0" fmla="*/ 5222525 w 5222525"/>
                <a:gd name="connsiteY0" fmla="*/ 0 h 1256192"/>
                <a:gd name="connsiteX1" fmla="*/ 5222525 w 5222525"/>
                <a:gd name="connsiteY1" fmla="*/ 1176619 h 1256192"/>
                <a:gd name="connsiteX2" fmla="*/ 5142952 w 5222525"/>
                <a:gd name="connsiteY2" fmla="*/ 1256192 h 1256192"/>
                <a:gd name="connsiteX3" fmla="*/ 4384 w 5222525"/>
                <a:gd name="connsiteY3" fmla="*/ 1256192 h 1256192"/>
                <a:gd name="connsiteX4" fmla="*/ 0 w 5222525"/>
                <a:gd name="connsiteY4" fmla="*/ 1255307 h 1256192"/>
                <a:gd name="connsiteX5" fmla="*/ 3030612 w 5222525"/>
                <a:gd name="connsiteY5" fmla="*/ 791735 h 1256192"/>
                <a:gd name="connsiteX6" fmla="*/ 5222525 w 5222525"/>
                <a:gd name="connsiteY6" fmla="*/ 0 h 125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2525" h="1256192">
                  <a:moveTo>
                    <a:pt x="5222525" y="0"/>
                  </a:moveTo>
                  <a:lnTo>
                    <a:pt x="5222525" y="1176619"/>
                  </a:lnTo>
                  <a:cubicBezTo>
                    <a:pt x="5222525" y="1220566"/>
                    <a:pt x="5186899" y="1256192"/>
                    <a:pt x="5142952" y="1256192"/>
                  </a:cubicBezTo>
                  <a:lnTo>
                    <a:pt x="4384" y="1256192"/>
                  </a:lnTo>
                  <a:lnTo>
                    <a:pt x="0" y="1255307"/>
                  </a:lnTo>
                  <a:cubicBezTo>
                    <a:pt x="504371" y="1177898"/>
                    <a:pt x="2085240" y="1000953"/>
                    <a:pt x="3030612" y="791735"/>
                  </a:cubicBezTo>
                  <a:cubicBezTo>
                    <a:pt x="4065924" y="612498"/>
                    <a:pt x="4707304" y="370568"/>
                    <a:pt x="5222525" y="0"/>
                  </a:cubicBezTo>
                  <a:close/>
                </a:path>
              </a:pathLst>
            </a:custGeom>
            <a:ln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4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1C12CD4-8984-EFB6-FC05-3FBE4EDE016A}"/>
                </a:ext>
              </a:extLst>
            </p:cNvPr>
            <p:cNvSpPr txBox="1"/>
            <p:nvPr/>
          </p:nvSpPr>
          <p:spPr>
            <a:xfrm>
              <a:off x="786839" y="2239464"/>
              <a:ext cx="1139253" cy="653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solidFill>
                    <a:schemeClr val="bg2">
                      <a:lumMod val="50000"/>
                    </a:schemeClr>
                  </a:solidFill>
                  <a:latin typeface="Eurostile BQ" pitchFamily="50" charset="0"/>
                </a:rPr>
                <a:t>06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C10A15-0CB1-E219-85ED-C232B74B55CD}"/>
                </a:ext>
              </a:extLst>
            </p:cNvPr>
            <p:cNvSpPr txBox="1"/>
            <p:nvPr/>
          </p:nvSpPr>
          <p:spPr>
            <a:xfrm>
              <a:off x="2151093" y="1988694"/>
              <a:ext cx="4956922" cy="653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Times New Roman" panose="02020603050405020304" pitchFamily="18" charset="0"/>
                  <a:ea typeface="Open Sans Condensed Light" panose="020B0306030504020204" pitchFamily="34" charset="0"/>
                  <a:cs typeface="Times New Roman" panose="02020603050405020304" pitchFamily="18" charset="0"/>
                </a:rPr>
                <a:t>Prediction Workflow</a:t>
              </a:r>
            </a:p>
          </p:txBody>
        </p:sp>
      </p:grp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782045DD-38CE-D0CE-5275-9B1C23D704D3}"/>
              </a:ext>
            </a:extLst>
          </p:cNvPr>
          <p:cNvGrpSpPr/>
          <p:nvPr/>
        </p:nvGrpSpPr>
        <p:grpSpPr>
          <a:xfrm>
            <a:off x="4958401" y="2410132"/>
            <a:ext cx="2499709" cy="2618025"/>
            <a:chOff x="143491" y="877717"/>
            <a:chExt cx="4822946" cy="5188567"/>
          </a:xfrm>
        </p:grpSpPr>
        <p:sp>
          <p:nvSpPr>
            <p:cNvPr id="1029" name="Oval 1028">
              <a:extLst>
                <a:ext uri="{FF2B5EF4-FFF2-40B4-BE49-F238E27FC236}">
                  <a16:creationId xmlns:a16="http://schemas.microsoft.com/office/drawing/2014/main" id="{5E6017F1-8D92-B7D6-45BE-06C9C80C9FCF}"/>
                </a:ext>
              </a:extLst>
            </p:cNvPr>
            <p:cNvSpPr/>
            <p:nvPr/>
          </p:nvSpPr>
          <p:spPr>
            <a:xfrm>
              <a:off x="143491" y="5713860"/>
              <a:ext cx="4822946" cy="352424"/>
            </a:xfrm>
            <a:prstGeom prst="ellipse">
              <a:avLst/>
            </a:prstGeom>
            <a:solidFill>
              <a:schemeClr val="bg1">
                <a:lumMod val="85000"/>
                <a:alpha val="8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030" name="Group 1029">
              <a:extLst>
                <a:ext uri="{FF2B5EF4-FFF2-40B4-BE49-F238E27FC236}">
                  <a16:creationId xmlns:a16="http://schemas.microsoft.com/office/drawing/2014/main" id="{AEEA49F2-EE07-0B05-F208-AA7CE13A90B7}"/>
                </a:ext>
              </a:extLst>
            </p:cNvPr>
            <p:cNvGrpSpPr/>
            <p:nvPr/>
          </p:nvGrpSpPr>
          <p:grpSpPr>
            <a:xfrm rot="21360000" flipH="1">
              <a:off x="3346190" y="3885513"/>
              <a:ext cx="537181" cy="2085475"/>
              <a:chOff x="4256303" y="3707402"/>
              <a:chExt cx="537181" cy="2085475"/>
            </a:xfrm>
          </p:grpSpPr>
          <p:sp>
            <p:nvSpPr>
              <p:cNvPr id="1046" name="Rectangle: Rounded Corners 1045">
                <a:extLst>
                  <a:ext uri="{FF2B5EF4-FFF2-40B4-BE49-F238E27FC236}">
                    <a16:creationId xmlns:a16="http://schemas.microsoft.com/office/drawing/2014/main" id="{5EFF87A7-0706-F402-898A-E593AF9EBE70}"/>
                  </a:ext>
                </a:extLst>
              </p:cNvPr>
              <p:cNvSpPr/>
              <p:nvPr/>
            </p:nvSpPr>
            <p:spPr>
              <a:xfrm rot="1500000">
                <a:off x="4256303" y="3707402"/>
                <a:ext cx="216000" cy="2085475"/>
              </a:xfrm>
              <a:prstGeom prst="roundRect">
                <a:avLst>
                  <a:gd name="adj" fmla="val 50000"/>
                </a:avLst>
              </a:prstGeom>
              <a:solidFill>
                <a:srgbClr val="DBAD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7" name="Rectangle 1046">
                <a:extLst>
                  <a:ext uri="{FF2B5EF4-FFF2-40B4-BE49-F238E27FC236}">
                    <a16:creationId xmlns:a16="http://schemas.microsoft.com/office/drawing/2014/main" id="{E7CC3465-AF3E-8743-B8BC-EC28AF827C76}"/>
                  </a:ext>
                </a:extLst>
              </p:cNvPr>
              <p:cNvSpPr/>
              <p:nvPr/>
            </p:nvSpPr>
            <p:spPr>
              <a:xfrm rot="1500000">
                <a:off x="4577484" y="3995678"/>
                <a:ext cx="216000" cy="132261"/>
              </a:xfrm>
              <a:prstGeom prst="rect">
                <a:avLst/>
              </a:prstGeom>
              <a:solidFill>
                <a:srgbClr val="D28232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031" name="Rectangle: Rounded Corners 1030">
              <a:extLst>
                <a:ext uri="{FF2B5EF4-FFF2-40B4-BE49-F238E27FC236}">
                  <a16:creationId xmlns:a16="http://schemas.microsoft.com/office/drawing/2014/main" id="{A48D8B3C-FEBE-4D01-422A-735BB488D927}"/>
                </a:ext>
              </a:extLst>
            </p:cNvPr>
            <p:cNvSpPr/>
            <p:nvPr/>
          </p:nvSpPr>
          <p:spPr>
            <a:xfrm>
              <a:off x="2385758" y="3902301"/>
              <a:ext cx="216000" cy="2085475"/>
            </a:xfrm>
            <a:prstGeom prst="roundRect">
              <a:avLst>
                <a:gd name="adj" fmla="val 50000"/>
              </a:avLst>
            </a:prstGeom>
            <a:solidFill>
              <a:srgbClr val="D282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032" name="Group 1031">
              <a:extLst>
                <a:ext uri="{FF2B5EF4-FFF2-40B4-BE49-F238E27FC236}">
                  <a16:creationId xmlns:a16="http://schemas.microsoft.com/office/drawing/2014/main" id="{50255121-6411-E312-2E4F-008A41F6C28E}"/>
                </a:ext>
              </a:extLst>
            </p:cNvPr>
            <p:cNvGrpSpPr/>
            <p:nvPr/>
          </p:nvGrpSpPr>
          <p:grpSpPr>
            <a:xfrm rot="240000">
              <a:off x="1104144" y="3913504"/>
              <a:ext cx="537181" cy="2085475"/>
              <a:chOff x="4256303" y="3707402"/>
              <a:chExt cx="537181" cy="2085475"/>
            </a:xfrm>
          </p:grpSpPr>
          <p:sp>
            <p:nvSpPr>
              <p:cNvPr id="1044" name="Rectangle: Rounded Corners 1043">
                <a:extLst>
                  <a:ext uri="{FF2B5EF4-FFF2-40B4-BE49-F238E27FC236}">
                    <a16:creationId xmlns:a16="http://schemas.microsoft.com/office/drawing/2014/main" id="{62EB5585-2B18-1ED0-6329-A4FB607B0460}"/>
                  </a:ext>
                </a:extLst>
              </p:cNvPr>
              <p:cNvSpPr/>
              <p:nvPr/>
            </p:nvSpPr>
            <p:spPr>
              <a:xfrm rot="1500000">
                <a:off x="4256303" y="3707402"/>
                <a:ext cx="216000" cy="2085475"/>
              </a:xfrm>
              <a:prstGeom prst="roundRect">
                <a:avLst>
                  <a:gd name="adj" fmla="val 50000"/>
                </a:avLst>
              </a:prstGeom>
              <a:solidFill>
                <a:srgbClr val="DBAD5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5" name="Rectangle 1044">
                <a:extLst>
                  <a:ext uri="{FF2B5EF4-FFF2-40B4-BE49-F238E27FC236}">
                    <a16:creationId xmlns:a16="http://schemas.microsoft.com/office/drawing/2014/main" id="{F91F691A-7823-AF0F-9E49-A74A914AE648}"/>
                  </a:ext>
                </a:extLst>
              </p:cNvPr>
              <p:cNvSpPr/>
              <p:nvPr/>
            </p:nvSpPr>
            <p:spPr>
              <a:xfrm rot="1500000">
                <a:off x="4577484" y="3995678"/>
                <a:ext cx="216000" cy="132261"/>
              </a:xfrm>
              <a:prstGeom prst="rect">
                <a:avLst/>
              </a:prstGeom>
              <a:solidFill>
                <a:srgbClr val="D28232">
                  <a:alpha val="94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514946B2-7D1F-C86C-01E8-0F78F8276395}"/>
                </a:ext>
              </a:extLst>
            </p:cNvPr>
            <p:cNvSpPr/>
            <p:nvPr/>
          </p:nvSpPr>
          <p:spPr>
            <a:xfrm rot="19560000">
              <a:off x="667622" y="877717"/>
              <a:ext cx="3600000" cy="3600000"/>
            </a:xfrm>
            <a:prstGeom prst="ellipse">
              <a:avLst/>
            </a:prstGeom>
            <a:gradFill flip="none" rotWithShape="1">
              <a:gsLst>
                <a:gs pos="0">
                  <a:srgbClr val="0D3055"/>
                </a:gs>
                <a:gs pos="100000">
                  <a:srgbClr val="154C89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30CE7DDD-02AB-2CA4-517D-CB9415B2B84B}"/>
                </a:ext>
              </a:extLst>
            </p:cNvPr>
            <p:cNvSpPr/>
            <p:nvPr/>
          </p:nvSpPr>
          <p:spPr>
            <a:xfrm rot="19560000">
              <a:off x="1027622" y="1237717"/>
              <a:ext cx="2880000" cy="2880000"/>
            </a:xfrm>
            <a:prstGeom prst="ellipse">
              <a:avLst/>
            </a:prstGeom>
            <a:gradFill flip="none" rotWithShape="1">
              <a:gsLst>
                <a:gs pos="0">
                  <a:srgbClr val="00A4AC"/>
                </a:gs>
                <a:gs pos="100000">
                  <a:srgbClr val="00C2CC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7BE21802-B4FB-346E-3BD6-38061C0CE82A}"/>
                </a:ext>
              </a:extLst>
            </p:cNvPr>
            <p:cNvSpPr/>
            <p:nvPr/>
          </p:nvSpPr>
          <p:spPr>
            <a:xfrm rot="19560000">
              <a:off x="1387622" y="1597717"/>
              <a:ext cx="2160000" cy="2160000"/>
            </a:xfrm>
            <a:prstGeom prst="ellipse">
              <a:avLst/>
            </a:prstGeom>
            <a:gradFill flip="none" rotWithShape="1">
              <a:gsLst>
                <a:gs pos="0">
                  <a:srgbClr val="B85A04"/>
                </a:gs>
                <a:gs pos="100000">
                  <a:srgbClr val="FA7E0A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67DC1940-5355-2EDD-89AE-B78623F5DC69}"/>
                </a:ext>
              </a:extLst>
            </p:cNvPr>
            <p:cNvSpPr/>
            <p:nvPr/>
          </p:nvSpPr>
          <p:spPr>
            <a:xfrm rot="19560000">
              <a:off x="1747622" y="1957717"/>
              <a:ext cx="1440000" cy="1440000"/>
            </a:xfrm>
            <a:prstGeom prst="ellipse">
              <a:avLst/>
            </a:prstGeom>
            <a:gradFill flip="none" rotWithShape="1">
              <a:gsLst>
                <a:gs pos="0">
                  <a:srgbClr val="E20D43"/>
                </a:gs>
                <a:gs pos="100000">
                  <a:srgbClr val="F33567"/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A26B964B-A34C-E721-D963-70CDEF19BBC8}"/>
                </a:ext>
              </a:extLst>
            </p:cNvPr>
            <p:cNvSpPr/>
            <p:nvPr/>
          </p:nvSpPr>
          <p:spPr>
            <a:xfrm rot="19560000">
              <a:off x="2107622" y="2317717"/>
              <a:ext cx="720000" cy="720000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6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innerShdw blurRad="266700" dist="50800" dir="18900000">
                <a:schemeClr val="tx1">
                  <a:lumMod val="95000"/>
                  <a:lumOff val="5000"/>
                  <a:alpha val="5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/>
            </a:p>
          </p:txBody>
        </p:sp>
        <p:sp>
          <p:nvSpPr>
            <p:cNvPr id="1038" name="Rectangle: Rounded Corners 1037">
              <a:extLst>
                <a:ext uri="{FF2B5EF4-FFF2-40B4-BE49-F238E27FC236}">
                  <a16:creationId xmlns:a16="http://schemas.microsoft.com/office/drawing/2014/main" id="{981C2A84-8D89-9841-93FD-22914F71B769}"/>
                </a:ext>
              </a:extLst>
            </p:cNvPr>
            <p:cNvSpPr/>
            <p:nvPr/>
          </p:nvSpPr>
          <p:spPr>
            <a:xfrm rot="19560000">
              <a:off x="2966987" y="2511068"/>
              <a:ext cx="45719" cy="180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alpha val="2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grpSp>
          <p:nvGrpSpPr>
            <p:cNvPr id="1039" name="Group 1038">
              <a:extLst>
                <a:ext uri="{FF2B5EF4-FFF2-40B4-BE49-F238E27FC236}">
                  <a16:creationId xmlns:a16="http://schemas.microsoft.com/office/drawing/2014/main" id="{26EB55D5-1A27-BD68-59BC-97B0BEBF9720}"/>
                </a:ext>
              </a:extLst>
            </p:cNvPr>
            <p:cNvGrpSpPr/>
            <p:nvPr/>
          </p:nvGrpSpPr>
          <p:grpSpPr>
            <a:xfrm>
              <a:off x="2261916" y="1247356"/>
              <a:ext cx="2556000" cy="757525"/>
              <a:chOff x="2261916" y="1247356"/>
              <a:chExt cx="2556000" cy="757525"/>
            </a:xfrm>
          </p:grpSpPr>
          <p:sp>
            <p:nvSpPr>
              <p:cNvPr id="1040" name="Isosceles Triangle 1039">
                <a:extLst>
                  <a:ext uri="{FF2B5EF4-FFF2-40B4-BE49-F238E27FC236}">
                    <a16:creationId xmlns:a16="http://schemas.microsoft.com/office/drawing/2014/main" id="{1DEF3883-EDB9-480A-B5B3-367A1A148410}"/>
                  </a:ext>
                </a:extLst>
              </p:cNvPr>
              <p:cNvSpPr/>
              <p:nvPr/>
            </p:nvSpPr>
            <p:spPr>
              <a:xfrm rot="14160000">
                <a:off x="4345638" y="1177835"/>
                <a:ext cx="115335" cy="256727"/>
              </a:xfrm>
              <a:prstGeom prst="triangle">
                <a:avLst>
                  <a:gd name="adj" fmla="val 0"/>
                </a:avLst>
              </a:prstGeom>
              <a:solidFill>
                <a:srgbClr val="F84E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1" name="Isosceles Triangle 1040">
                <a:extLst>
                  <a:ext uri="{FF2B5EF4-FFF2-40B4-BE49-F238E27FC236}">
                    <a16:creationId xmlns:a16="http://schemas.microsoft.com/office/drawing/2014/main" id="{274D8445-41F1-9EED-4949-E94BA1528A1F}"/>
                  </a:ext>
                </a:extLst>
              </p:cNvPr>
              <p:cNvSpPr/>
              <p:nvPr/>
            </p:nvSpPr>
            <p:spPr>
              <a:xfrm rot="3360000" flipV="1">
                <a:off x="4432097" y="1306016"/>
                <a:ext cx="115335" cy="256727"/>
              </a:xfrm>
              <a:prstGeom prst="triangle">
                <a:avLst>
                  <a:gd name="adj" fmla="val 0"/>
                </a:avLst>
              </a:prstGeom>
              <a:solidFill>
                <a:srgbClr val="2C050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2" name="Rectangle: Rounded Corners 1041">
                <a:extLst>
                  <a:ext uri="{FF2B5EF4-FFF2-40B4-BE49-F238E27FC236}">
                    <a16:creationId xmlns:a16="http://schemas.microsoft.com/office/drawing/2014/main" id="{CD39444A-4F5D-BB71-FFE1-6A11F3F8F5E0}"/>
                  </a:ext>
                </a:extLst>
              </p:cNvPr>
              <p:cNvSpPr/>
              <p:nvPr/>
            </p:nvSpPr>
            <p:spPr>
              <a:xfrm rot="3360000">
                <a:off x="3517056" y="704022"/>
                <a:ext cx="45719" cy="2556000"/>
              </a:xfrm>
              <a:prstGeom prst="roundRect">
                <a:avLst>
                  <a:gd name="adj" fmla="val 50000"/>
                </a:avLst>
              </a:prstGeom>
              <a:solidFill>
                <a:srgbClr val="FB892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043" name="Freeform: Shape 1042">
                <a:extLst>
                  <a:ext uri="{FF2B5EF4-FFF2-40B4-BE49-F238E27FC236}">
                    <a16:creationId xmlns:a16="http://schemas.microsoft.com/office/drawing/2014/main" id="{381F51A0-B32B-FFE6-C486-C8D0D04869D3}"/>
                  </a:ext>
                </a:extLst>
              </p:cNvPr>
              <p:cNvSpPr/>
              <p:nvPr/>
            </p:nvSpPr>
            <p:spPr>
              <a:xfrm rot="3360000">
                <a:off x="4572350" y="1219415"/>
                <a:ext cx="45720" cy="101601"/>
              </a:xfrm>
              <a:custGeom>
                <a:avLst/>
                <a:gdLst>
                  <a:gd name="connsiteX0" fmla="*/ 0 w 45720"/>
                  <a:gd name="connsiteY0" fmla="*/ 101601 h 101601"/>
                  <a:gd name="connsiteX1" fmla="*/ 0 w 45720"/>
                  <a:gd name="connsiteY1" fmla="*/ 22861 h 101601"/>
                  <a:gd name="connsiteX2" fmla="*/ 22860 w 45720"/>
                  <a:gd name="connsiteY2" fmla="*/ 0 h 101601"/>
                  <a:gd name="connsiteX3" fmla="*/ 45720 w 45720"/>
                  <a:gd name="connsiteY3" fmla="*/ 22861 h 101601"/>
                  <a:gd name="connsiteX4" fmla="*/ 45720 w 45720"/>
                  <a:gd name="connsiteY4" fmla="*/ 101601 h 101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720" h="101601">
                    <a:moveTo>
                      <a:pt x="0" y="101601"/>
                    </a:moveTo>
                    <a:lnTo>
                      <a:pt x="0" y="22861"/>
                    </a:lnTo>
                    <a:cubicBezTo>
                      <a:pt x="0" y="10237"/>
                      <a:pt x="10235" y="0"/>
                      <a:pt x="22860" y="0"/>
                    </a:cubicBezTo>
                    <a:cubicBezTo>
                      <a:pt x="35485" y="0"/>
                      <a:pt x="45720" y="10237"/>
                      <a:pt x="45720" y="22861"/>
                    </a:cubicBezTo>
                    <a:lnTo>
                      <a:pt x="45720" y="101601"/>
                    </a:lnTo>
                    <a:close/>
                  </a:path>
                </a:pathLst>
              </a:custGeom>
              <a:solidFill>
                <a:srgbClr val="3D1E0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30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09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943037" y="6420286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21293" y="6154829"/>
            <a:ext cx="721744" cy="699318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D7F68F0-25C9-EFE9-CAFF-C83BD85D95BD}"/>
              </a:ext>
            </a:extLst>
          </p:cNvPr>
          <p:cNvSpPr/>
          <p:nvPr/>
        </p:nvSpPr>
        <p:spPr>
          <a:xfrm>
            <a:off x="417354" y="1575575"/>
            <a:ext cx="5460330" cy="44579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fake is a technique for human image synthesis based on artificial intelligence.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 fakes are created by combing and superimposing existing images and videos onto source images or videos using a deep learning technique known as generative adversarial network.</a:t>
            </a: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WhatsApp Video 2019-10-16 at 7.46.44 AM">
            <a:hlinkClick r:id="" action="ppaction://media"/>
            <a:extLst>
              <a:ext uri="{FF2B5EF4-FFF2-40B4-BE49-F238E27FC236}">
                <a16:creationId xmlns:a16="http://schemas.microsoft.com/office/drawing/2014/main" id="{60881C5F-7BA0-7B32-8427-44CB15D226E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660" end="17870.1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14317" y="1714500"/>
            <a:ext cx="546033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6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09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we detect Deep fakes with naked eyes?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784805" y="6420905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63061" y="6150721"/>
            <a:ext cx="721744" cy="699318"/>
          </a:xfrm>
          <a:prstGeom prst="rect">
            <a:avLst/>
          </a:prstGeom>
          <a:noFill/>
        </p:spPr>
      </p:pic>
      <p:pic>
        <p:nvPicPr>
          <p:cNvPr id="4" name="My Movie">
            <a:hlinkClick r:id="" action="ppaction://media"/>
            <a:extLst>
              <a:ext uri="{FF2B5EF4-FFF2-40B4-BE49-F238E27FC236}">
                <a16:creationId xmlns:a16="http://schemas.microsoft.com/office/drawing/2014/main" id="{2BB9A40E-778A-2FB9-E9EA-C5A0F65DEE1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78.312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8826" y="1408850"/>
            <a:ext cx="12260826" cy="538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09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DEEPFAKE DETECTION</a:t>
            </a:r>
          </a:p>
        </p:txBody>
      </p:sp>
      <p:grpSp>
        <p:nvGrpSpPr>
          <p:cNvPr id="2" name="Group 7"/>
          <p:cNvGrpSpPr/>
          <p:nvPr/>
        </p:nvGrpSpPr>
        <p:grpSpPr>
          <a:xfrm>
            <a:off x="2245744" y="6206034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0" y="5980210"/>
            <a:ext cx="721744" cy="699318"/>
          </a:xfrm>
          <a:prstGeom prst="rect">
            <a:avLst/>
          </a:prstGeom>
          <a:noFill/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1A2FC2-A781-AC96-76FD-3E5539FF8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77819"/>
            <a:ext cx="12192000" cy="538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278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-3510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Deep Fake Detection ?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2245744" y="6206034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0" y="5980210"/>
            <a:ext cx="721744" cy="699318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45AB21-35D2-59C6-187E-E6052600C29D}"/>
              </a:ext>
            </a:extLst>
          </p:cNvPr>
          <p:cNvSpPr txBox="1"/>
          <p:nvPr/>
        </p:nvSpPr>
        <p:spPr>
          <a:xfrm>
            <a:off x="869351" y="2092608"/>
            <a:ext cx="716629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Fake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News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Malicious hoaxes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Financial fraud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Celebrity unusual video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Revenge porn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Politician videos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42463E-57BB-F980-C371-499270B98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4878" y="1536991"/>
            <a:ext cx="2680735" cy="21463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DA239F-2C3A-7176-4F54-332178736F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3682" y="3683375"/>
            <a:ext cx="5501421" cy="30945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885E67-6EA4-DEF0-C424-575A51AB0A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83682" y="1522789"/>
            <a:ext cx="2680735" cy="214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021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22" y="0"/>
            <a:ext cx="12192000" cy="1477818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IT WORKS?</a:t>
            </a:r>
          </a:p>
          <a:p>
            <a:pPr algn="ctr"/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Group 7"/>
          <p:cNvGrpSpPr/>
          <p:nvPr/>
        </p:nvGrpSpPr>
        <p:grpSpPr>
          <a:xfrm>
            <a:off x="1068297" y="6229066"/>
            <a:ext cx="2762601" cy="298454"/>
            <a:chOff x="3573668" y="2846397"/>
            <a:chExt cx="3563092" cy="914399"/>
          </a:xfrm>
        </p:grpSpPr>
        <p:sp>
          <p:nvSpPr>
            <p:cNvPr id="9" name="Footer Placeholder 7"/>
            <p:cNvSpPr txBox="1"/>
            <p:nvPr/>
          </p:nvSpPr>
          <p:spPr>
            <a:xfrm>
              <a:off x="3573668" y="2846397"/>
              <a:ext cx="3563092" cy="914399"/>
            </a:xfrm>
            <a:prstGeom prst="rect">
              <a:avLst/>
            </a:prstGeom>
          </p:spPr>
          <p:txBody>
            <a:bodyPr vert="horz" lIns="68580" tIns="34290" rIns="68580" bIns="34290" rtlCol="0" anchor="ctr"/>
            <a:lstStyle/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Dr. N.G.P. ASC</a:t>
              </a:r>
            </a:p>
            <a:p>
              <a:pPr>
                <a:defRPr/>
              </a:pPr>
              <a:endParaRPr lang="en-US" sz="1350" b="1" dirty="0">
                <a:solidFill>
                  <a:srgbClr val="00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defRPr/>
              </a:pPr>
              <a:r>
                <a:rPr lang="en-US" sz="135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Coimbatore, Tamil Nadu, India</a:t>
              </a:r>
            </a:p>
            <a:p>
              <a:pPr algn="ctr">
                <a:defRPr/>
              </a:pPr>
              <a:endParaRPr lang="en-US" sz="1350" dirty="0">
                <a:solidFill>
                  <a:schemeClr val="tx1">
                    <a:tint val="75000"/>
                  </a:schemeClr>
                </a:solidFill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flipV="1">
              <a:off x="3663316" y="3068920"/>
              <a:ext cx="2201647" cy="242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C:\Users\Staff\Desktop\NGP ARTS LOGO.jpg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  <a14:imgEffect>
                      <a14:colorTemperature colorTemp="11200"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233819" y="6005602"/>
            <a:ext cx="721744" cy="699318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630E1F-F117-CB3C-FF4F-FE239034C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826" y="1567546"/>
            <a:ext cx="7377779" cy="485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05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715</Words>
  <Application>Microsoft Office PowerPoint</Application>
  <PresentationFormat>Widescreen</PresentationFormat>
  <Paragraphs>140</Paragraphs>
  <Slides>19</Slides>
  <Notes>0</Notes>
  <HiddenSlides>19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Eurostile BQ</vt:lpstr>
      <vt:lpstr>Open Sans</vt:lpstr>
      <vt:lpstr>Söhne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Raju A</dc:creator>
  <cp:lastModifiedBy>Raju A</cp:lastModifiedBy>
  <cp:revision>4</cp:revision>
  <dcterms:created xsi:type="dcterms:W3CDTF">2024-02-20T16:56:00Z</dcterms:created>
  <dcterms:modified xsi:type="dcterms:W3CDTF">2024-03-16T05:53:07Z</dcterms:modified>
</cp:coreProperties>
</file>

<file path=docProps/thumbnail.jpeg>
</file>